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8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611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52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788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78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660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019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822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03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1002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11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560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1E024-2121-4670-9E1C-6A91CA532079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3D710-A642-41BE-8C79-AF707BCF82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089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2120" y="493776"/>
            <a:ext cx="11012424" cy="5820703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grpSp>
        <p:nvGrpSpPr>
          <p:cNvPr id="10" name="Gruppieren 9"/>
          <p:cNvGrpSpPr/>
          <p:nvPr/>
        </p:nvGrpSpPr>
        <p:grpSpPr>
          <a:xfrm>
            <a:off x="1009403" y="2327564"/>
            <a:ext cx="1953253" cy="2042555"/>
            <a:chOff x="1009403" y="2327564"/>
            <a:chExt cx="1953253" cy="2042555"/>
          </a:xfrm>
        </p:grpSpPr>
        <p:grpSp>
          <p:nvGrpSpPr>
            <p:cNvPr id="9" name="Gruppieren 8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4" name="Rechteck 3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" name="Textfeld 4"/>
              <p:cNvSpPr txBox="1"/>
              <p:nvPr/>
            </p:nvSpPr>
            <p:spPr>
              <a:xfrm>
                <a:off x="1009403" y="2327564"/>
                <a:ext cx="121128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/>
                  <a:t>Welcome Page</a:t>
                </a:r>
                <a:endParaRPr lang="de-DE" dirty="0"/>
              </a:p>
            </p:txBody>
          </p:sp>
        </p:grpSp>
        <p:cxnSp>
          <p:nvCxnSpPr>
            <p:cNvPr id="7" name="Gerade Verbindung mit Pfeil 6"/>
            <p:cNvCxnSpPr/>
            <p:nvPr/>
          </p:nvCxnSpPr>
          <p:spPr>
            <a:xfrm flipV="1">
              <a:off x="2220686" y="3419856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10"/>
          <p:cNvGrpSpPr/>
          <p:nvPr/>
        </p:nvGrpSpPr>
        <p:grpSpPr>
          <a:xfrm>
            <a:off x="2962656" y="2327564"/>
            <a:ext cx="1905134" cy="2042555"/>
            <a:chOff x="1009403" y="2327564"/>
            <a:chExt cx="1536061" cy="2042555"/>
          </a:xfrm>
        </p:grpSpPr>
        <p:grpSp>
          <p:nvGrpSpPr>
            <p:cNvPr id="12" name="Gruppieren 11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14" name="Rechteck 13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" name="Textfeld 14"/>
              <p:cNvSpPr txBox="1"/>
              <p:nvPr/>
            </p:nvSpPr>
            <p:spPr>
              <a:xfrm>
                <a:off x="1009403" y="2327564"/>
                <a:ext cx="121128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/>
                  <a:t>Instruktionen </a:t>
                </a:r>
              </a:p>
              <a:p>
                <a:r>
                  <a:rPr lang="de-DE" dirty="0" err="1" smtClean="0"/>
                  <a:t>Timer</a:t>
                </a:r>
                <a:r>
                  <a:rPr lang="de-DE" dirty="0" smtClean="0"/>
                  <a:t>: 7 Minuten</a:t>
                </a:r>
                <a:endParaRPr lang="de-DE" dirty="0"/>
              </a:p>
            </p:txBody>
          </p:sp>
        </p:grpSp>
        <p:cxnSp>
          <p:nvCxnSpPr>
            <p:cNvPr id="13" name="Gerade Verbindung mit Pfeil 12"/>
            <p:cNvCxnSpPr/>
            <p:nvPr/>
          </p:nvCxnSpPr>
          <p:spPr>
            <a:xfrm flipV="1">
              <a:off x="2220686" y="3440280"/>
              <a:ext cx="324778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uppieren 15"/>
          <p:cNvGrpSpPr/>
          <p:nvPr/>
        </p:nvGrpSpPr>
        <p:grpSpPr>
          <a:xfrm>
            <a:off x="4915909" y="2327563"/>
            <a:ext cx="1953252" cy="2042555"/>
            <a:chOff x="1009403" y="2327564"/>
            <a:chExt cx="1742677" cy="2042555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1009403" y="2327564"/>
              <a:ext cx="1383291" cy="2042555"/>
              <a:chOff x="1009403" y="2327564"/>
              <a:chExt cx="1383291" cy="2042555"/>
            </a:xfrm>
          </p:grpSpPr>
          <p:sp>
            <p:nvSpPr>
              <p:cNvPr id="19" name="Rechteck 18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0" name="Textfeld 19"/>
              <p:cNvSpPr txBox="1"/>
              <p:nvPr/>
            </p:nvSpPr>
            <p:spPr>
              <a:xfrm>
                <a:off x="1009403" y="2327564"/>
                <a:ext cx="13832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Questionaire_Introtext</a:t>
                </a:r>
                <a:endParaRPr lang="de-DE" dirty="0"/>
              </a:p>
            </p:txBody>
          </p:sp>
        </p:grpSp>
        <p:cxnSp>
          <p:nvCxnSpPr>
            <p:cNvPr id="18" name="Gerade Verbindung mit Pfeil 17"/>
            <p:cNvCxnSpPr/>
            <p:nvPr/>
          </p:nvCxnSpPr>
          <p:spPr>
            <a:xfrm flipV="1">
              <a:off x="2220686" y="3440281"/>
              <a:ext cx="531394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/>
          <p:cNvGrpSpPr/>
          <p:nvPr/>
        </p:nvGrpSpPr>
        <p:grpSpPr>
          <a:xfrm>
            <a:off x="6869162" y="2327563"/>
            <a:ext cx="1419794" cy="2042555"/>
            <a:chOff x="1009403" y="2327564"/>
            <a:chExt cx="1419794" cy="2042555"/>
          </a:xfrm>
        </p:grpSpPr>
        <p:sp>
          <p:nvSpPr>
            <p:cNvPr id="24" name="Rechteck 23"/>
            <p:cNvSpPr/>
            <p:nvPr/>
          </p:nvSpPr>
          <p:spPr>
            <a:xfrm>
              <a:off x="1009403" y="2327564"/>
              <a:ext cx="1419794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1009403" y="2327564"/>
              <a:ext cx="13401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24 Frageseiten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8794906" y="2332550"/>
            <a:ext cx="1953253" cy="2042555"/>
            <a:chOff x="1009403" y="2327564"/>
            <a:chExt cx="1953253" cy="2042555"/>
          </a:xfrm>
        </p:grpSpPr>
        <p:grpSp>
          <p:nvGrpSpPr>
            <p:cNvPr id="32" name="Gruppieren 31"/>
            <p:cNvGrpSpPr/>
            <p:nvPr/>
          </p:nvGrpSpPr>
          <p:grpSpPr>
            <a:xfrm>
              <a:off x="1009403" y="2327564"/>
              <a:ext cx="1732952" cy="2042555"/>
              <a:chOff x="1009403" y="2327564"/>
              <a:chExt cx="1732952" cy="2042555"/>
            </a:xfrm>
          </p:grpSpPr>
          <p:sp>
            <p:nvSpPr>
              <p:cNvPr id="34" name="Rechteck 33"/>
              <p:cNvSpPr/>
              <p:nvPr/>
            </p:nvSpPr>
            <p:spPr>
              <a:xfrm>
                <a:off x="1009403" y="2327564"/>
                <a:ext cx="1732952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5" name="Textfeld 34"/>
              <p:cNvSpPr txBox="1"/>
              <p:nvPr/>
            </p:nvSpPr>
            <p:spPr>
              <a:xfrm>
                <a:off x="1009403" y="2327564"/>
                <a:ext cx="15563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Questionaire_Endtext</a:t>
                </a:r>
                <a:endParaRPr lang="de-DE" dirty="0"/>
              </a:p>
            </p:txBody>
          </p:sp>
        </p:grpSp>
        <p:cxnSp>
          <p:nvCxnSpPr>
            <p:cNvPr id="33" name="Gerade Verbindung mit Pfeil 32"/>
            <p:cNvCxnSpPr/>
            <p:nvPr/>
          </p:nvCxnSpPr>
          <p:spPr>
            <a:xfrm flipV="1">
              <a:off x="2220686" y="3419856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pieren 36"/>
          <p:cNvGrpSpPr/>
          <p:nvPr/>
        </p:nvGrpSpPr>
        <p:grpSpPr>
          <a:xfrm>
            <a:off x="10720650" y="2327563"/>
            <a:ext cx="1339499" cy="2042556"/>
            <a:chOff x="1009403" y="2327564"/>
            <a:chExt cx="1211283" cy="2042555"/>
          </a:xfrm>
        </p:grpSpPr>
        <p:sp>
          <p:nvSpPr>
            <p:cNvPr id="39" name="Rechteck 38"/>
            <p:cNvSpPr/>
            <p:nvPr/>
          </p:nvSpPr>
          <p:spPr>
            <a:xfrm>
              <a:off x="1009403" y="2327564"/>
              <a:ext cx="1211283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1009403" y="2327564"/>
              <a:ext cx="1211283" cy="723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/>
                <a:t>FragebogenEnde</a:t>
              </a:r>
              <a:endParaRPr lang="de-DE" dirty="0" smtClean="0"/>
            </a:p>
            <a:p>
              <a:endParaRPr lang="de-DE" dirty="0" smtClean="0"/>
            </a:p>
          </p:txBody>
        </p:sp>
      </p:grpSp>
      <p:sp>
        <p:nvSpPr>
          <p:cNvPr id="41" name="Textfeld 40"/>
          <p:cNvSpPr txBox="1"/>
          <p:nvPr/>
        </p:nvSpPr>
        <p:spPr>
          <a:xfrm>
            <a:off x="2220686" y="493776"/>
            <a:ext cx="7636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Start und Fragebogen</a:t>
            </a:r>
            <a:endParaRPr lang="de-DE" sz="3200" dirty="0"/>
          </a:p>
        </p:txBody>
      </p:sp>
      <p:cxnSp>
        <p:nvCxnSpPr>
          <p:cNvPr id="48" name="Gerade Verbindung mit Pfeil 47"/>
          <p:cNvCxnSpPr/>
          <p:nvPr/>
        </p:nvCxnSpPr>
        <p:spPr>
          <a:xfrm flipV="1">
            <a:off x="8252858" y="3440280"/>
            <a:ext cx="59560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/>
          <p:cNvSpPr txBox="1"/>
          <p:nvPr/>
        </p:nvSpPr>
        <p:spPr>
          <a:xfrm>
            <a:off x="10742063" y="4537560"/>
            <a:ext cx="13180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Waitpage</a:t>
            </a:r>
            <a:r>
              <a:rPr lang="de-DE" dirty="0" smtClean="0"/>
              <a:t>: Warten bis alle Fragebogen beendet haben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8519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356260"/>
            <a:ext cx="11012424" cy="5820703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grpSp>
        <p:nvGrpSpPr>
          <p:cNvPr id="10" name="Gruppieren 9"/>
          <p:cNvGrpSpPr/>
          <p:nvPr/>
        </p:nvGrpSpPr>
        <p:grpSpPr>
          <a:xfrm>
            <a:off x="1009403" y="2327564"/>
            <a:ext cx="1953253" cy="2042555"/>
            <a:chOff x="1009403" y="2327564"/>
            <a:chExt cx="1953253" cy="2042555"/>
          </a:xfrm>
        </p:grpSpPr>
        <p:grpSp>
          <p:nvGrpSpPr>
            <p:cNvPr id="9" name="Gruppieren 8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4" name="Rechteck 3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" name="Textfeld 4"/>
              <p:cNvSpPr txBox="1"/>
              <p:nvPr/>
            </p:nvSpPr>
            <p:spPr>
              <a:xfrm>
                <a:off x="1009403" y="2327564"/>
                <a:ext cx="12112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BeginTasks</a:t>
                </a:r>
                <a:endParaRPr lang="de-DE" dirty="0"/>
              </a:p>
            </p:txBody>
          </p:sp>
        </p:grpSp>
        <p:cxnSp>
          <p:nvCxnSpPr>
            <p:cNvPr id="7" name="Gerade Verbindung mit Pfeil 6"/>
            <p:cNvCxnSpPr/>
            <p:nvPr/>
          </p:nvCxnSpPr>
          <p:spPr>
            <a:xfrm flipV="1">
              <a:off x="2220686" y="3419856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10"/>
          <p:cNvGrpSpPr/>
          <p:nvPr/>
        </p:nvGrpSpPr>
        <p:grpSpPr>
          <a:xfrm>
            <a:off x="2962656" y="2327564"/>
            <a:ext cx="1953253" cy="2042555"/>
            <a:chOff x="1009403" y="2327564"/>
            <a:chExt cx="1953253" cy="2042555"/>
          </a:xfrm>
        </p:grpSpPr>
        <p:grpSp>
          <p:nvGrpSpPr>
            <p:cNvPr id="12" name="Gruppieren 11"/>
            <p:cNvGrpSpPr/>
            <p:nvPr/>
          </p:nvGrpSpPr>
          <p:grpSpPr>
            <a:xfrm>
              <a:off x="1009403" y="2327564"/>
              <a:ext cx="1427644" cy="2042555"/>
              <a:chOff x="1009403" y="2327564"/>
              <a:chExt cx="1427644" cy="2042555"/>
            </a:xfrm>
          </p:grpSpPr>
          <p:sp>
            <p:nvSpPr>
              <p:cNvPr id="14" name="Rechteck 13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" name="Textfeld 14"/>
              <p:cNvSpPr txBox="1"/>
              <p:nvPr/>
            </p:nvSpPr>
            <p:spPr>
              <a:xfrm>
                <a:off x="1009403" y="2327564"/>
                <a:ext cx="142764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CountSeven</a:t>
                </a:r>
                <a:r>
                  <a:rPr lang="de-DE" dirty="0" smtClean="0"/>
                  <a:t>, </a:t>
                </a:r>
              </a:p>
              <a:p>
                <a:r>
                  <a:rPr lang="de-DE" dirty="0" err="1" smtClean="0"/>
                  <a:t>Analogy</a:t>
                </a:r>
                <a:r>
                  <a:rPr lang="de-DE" dirty="0" smtClean="0"/>
                  <a:t>,</a:t>
                </a:r>
              </a:p>
              <a:p>
                <a:r>
                  <a:rPr lang="de-DE" dirty="0" err="1" smtClean="0"/>
                  <a:t>Sequence</a:t>
                </a:r>
                <a:endParaRPr lang="de-DE" dirty="0" smtClean="0"/>
              </a:p>
            </p:txBody>
          </p:sp>
        </p:grpSp>
        <p:cxnSp>
          <p:nvCxnSpPr>
            <p:cNvPr id="13" name="Gerade Verbindung mit Pfeil 12"/>
            <p:cNvCxnSpPr/>
            <p:nvPr/>
          </p:nvCxnSpPr>
          <p:spPr>
            <a:xfrm flipV="1">
              <a:off x="2220686" y="3419856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uppieren 15"/>
          <p:cNvGrpSpPr/>
          <p:nvPr/>
        </p:nvGrpSpPr>
        <p:grpSpPr>
          <a:xfrm>
            <a:off x="4915909" y="2327563"/>
            <a:ext cx="4077709" cy="2042555"/>
            <a:chOff x="1009403" y="2327564"/>
            <a:chExt cx="4077709" cy="2042555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19" name="Rechteck 18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0" name="Textfeld 19"/>
              <p:cNvSpPr txBox="1"/>
              <p:nvPr/>
            </p:nvSpPr>
            <p:spPr>
              <a:xfrm>
                <a:off x="1009403" y="2327564"/>
                <a:ext cx="12112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TaskResult</a:t>
                </a:r>
                <a:endParaRPr lang="de-DE" dirty="0"/>
              </a:p>
            </p:txBody>
          </p:sp>
        </p:grpSp>
        <p:cxnSp>
          <p:nvCxnSpPr>
            <p:cNvPr id="18" name="Gerade Verbindung mit Pfeil 17"/>
            <p:cNvCxnSpPr/>
            <p:nvPr/>
          </p:nvCxnSpPr>
          <p:spPr>
            <a:xfrm>
              <a:off x="2220686" y="3440282"/>
              <a:ext cx="2866426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feld 40"/>
          <p:cNvSpPr txBox="1"/>
          <p:nvPr/>
        </p:nvSpPr>
        <p:spPr>
          <a:xfrm>
            <a:off x="2220686" y="493776"/>
            <a:ext cx="7636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2 Runden: Jeder macht Aufgaben</a:t>
            </a:r>
            <a:endParaRPr lang="de-DE" sz="3200" dirty="0"/>
          </a:p>
        </p:txBody>
      </p:sp>
      <p:grpSp>
        <p:nvGrpSpPr>
          <p:cNvPr id="43" name="Gruppieren 42"/>
          <p:cNvGrpSpPr/>
          <p:nvPr/>
        </p:nvGrpSpPr>
        <p:grpSpPr>
          <a:xfrm>
            <a:off x="9040722" y="2229418"/>
            <a:ext cx="1603430" cy="2115028"/>
            <a:chOff x="1009403" y="2327564"/>
            <a:chExt cx="1330513" cy="2042555"/>
          </a:xfrm>
        </p:grpSpPr>
        <p:sp>
          <p:nvSpPr>
            <p:cNvPr id="44" name="Rechteck 43"/>
            <p:cNvSpPr/>
            <p:nvPr/>
          </p:nvSpPr>
          <p:spPr>
            <a:xfrm>
              <a:off x="1009403" y="2327564"/>
              <a:ext cx="1211283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Textfeld 44"/>
            <p:cNvSpPr txBox="1"/>
            <p:nvPr/>
          </p:nvSpPr>
          <p:spPr>
            <a:xfrm>
              <a:off x="1009403" y="2327564"/>
              <a:ext cx="1330513" cy="506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/>
                <a:t>TaskTestEnde</a:t>
              </a:r>
              <a:endParaRPr lang="de-DE" dirty="0" smtClean="0"/>
            </a:p>
            <a:p>
              <a:endParaRPr lang="de-DE" dirty="0" smtClean="0"/>
            </a:p>
          </p:txBody>
        </p:sp>
      </p:grpSp>
      <p:sp>
        <p:nvSpPr>
          <p:cNvPr id="26" name="Textfeld 25"/>
          <p:cNvSpPr txBox="1"/>
          <p:nvPr/>
        </p:nvSpPr>
        <p:spPr>
          <a:xfrm>
            <a:off x="4855010" y="4545715"/>
            <a:ext cx="159450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</a:t>
            </a:r>
            <a:r>
              <a:rPr lang="de-DE" dirty="0" smtClean="0"/>
              <a:t>ach </a:t>
            </a:r>
            <a:r>
              <a:rPr lang="de-DE" dirty="0" smtClean="0"/>
              <a:t>2 Runden </a:t>
            </a:r>
            <a:r>
              <a:rPr lang="de-DE" dirty="0" smtClean="0"/>
              <a:t>gibt die Page das </a:t>
            </a:r>
            <a:r>
              <a:rPr lang="de-DE" dirty="0" smtClean="0"/>
              <a:t>Gesamtergebnis über die 2 </a:t>
            </a:r>
            <a:r>
              <a:rPr lang="de-DE" dirty="0" smtClean="0"/>
              <a:t>Testrunden an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28" name="Textfeld 27"/>
          <p:cNvSpPr txBox="1"/>
          <p:nvPr/>
        </p:nvSpPr>
        <p:spPr>
          <a:xfrm>
            <a:off x="9126828" y="4462191"/>
            <a:ext cx="16732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Waitpage</a:t>
            </a:r>
            <a:r>
              <a:rPr lang="de-DE" dirty="0" smtClean="0"/>
              <a:t>: Warten bis alle mit Runde fertig sind -&gt; Danach weiter mit Instruktionen2</a:t>
            </a:r>
          </a:p>
          <a:p>
            <a:endParaRPr lang="de-DE" dirty="0"/>
          </a:p>
        </p:txBody>
      </p:sp>
      <p:sp>
        <p:nvSpPr>
          <p:cNvPr id="29" name="Textfeld 28"/>
          <p:cNvSpPr txBox="1"/>
          <p:nvPr/>
        </p:nvSpPr>
        <p:spPr>
          <a:xfrm>
            <a:off x="2962656" y="4498316"/>
            <a:ext cx="18230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Count 7,</a:t>
            </a:r>
          </a:p>
          <a:p>
            <a:r>
              <a:rPr lang="de-DE" dirty="0" smtClean="0"/>
              <a:t>Analogie und</a:t>
            </a:r>
          </a:p>
          <a:p>
            <a:r>
              <a:rPr lang="de-DE" dirty="0" smtClean="0"/>
              <a:t>Zahlenreihen im Wechsel</a:t>
            </a:r>
          </a:p>
          <a:p>
            <a:r>
              <a:rPr lang="de-DE" dirty="0" smtClean="0"/>
              <a:t>160 Sekunden max.</a:t>
            </a:r>
          </a:p>
          <a:p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988921" y="4532574"/>
            <a:ext cx="18230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Infotext</a:t>
            </a:r>
            <a:r>
              <a:rPr lang="de-DE" dirty="0" smtClean="0"/>
              <a:t> bevor Aufgabenbearbeitung losgeht. </a:t>
            </a:r>
            <a:r>
              <a:rPr lang="de-DE" dirty="0" err="1" smtClean="0"/>
              <a:t>Timer</a:t>
            </a:r>
            <a:r>
              <a:rPr lang="de-DE" dirty="0" smtClean="0"/>
              <a:t> von 30 Sekunden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810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/>
          <p:cNvGrpSpPr/>
          <p:nvPr/>
        </p:nvGrpSpPr>
        <p:grpSpPr>
          <a:xfrm>
            <a:off x="267433" y="2327564"/>
            <a:ext cx="1642647" cy="2042555"/>
            <a:chOff x="1009403" y="2327564"/>
            <a:chExt cx="1611877" cy="2042555"/>
          </a:xfrm>
        </p:grpSpPr>
        <p:grpSp>
          <p:nvGrpSpPr>
            <p:cNvPr id="9" name="Gruppieren 8"/>
            <p:cNvGrpSpPr/>
            <p:nvPr/>
          </p:nvGrpSpPr>
          <p:grpSpPr>
            <a:xfrm>
              <a:off x="1009403" y="2327564"/>
              <a:ext cx="1611877" cy="2042555"/>
              <a:chOff x="1009403" y="2327564"/>
              <a:chExt cx="1611877" cy="2042555"/>
            </a:xfrm>
          </p:grpSpPr>
          <p:sp>
            <p:nvSpPr>
              <p:cNvPr id="4" name="Rechteck 3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" name="Textfeld 4"/>
              <p:cNvSpPr txBox="1"/>
              <p:nvPr/>
            </p:nvSpPr>
            <p:spPr>
              <a:xfrm>
                <a:off x="1009403" y="2327564"/>
                <a:ext cx="161187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/>
                  <a:t>Instruktionen2</a:t>
                </a:r>
              </a:p>
              <a:p>
                <a:r>
                  <a:rPr lang="de-DE" dirty="0" err="1" smtClean="0"/>
                  <a:t>Timer</a:t>
                </a:r>
                <a:r>
                  <a:rPr lang="de-DE" dirty="0" smtClean="0"/>
                  <a:t>: 10 Minuten</a:t>
                </a:r>
              </a:p>
              <a:p>
                <a:endParaRPr lang="de-DE" dirty="0"/>
              </a:p>
            </p:txBody>
          </p:sp>
        </p:grpSp>
        <p:cxnSp>
          <p:nvCxnSpPr>
            <p:cNvPr id="7" name="Gerade Verbindung mit Pfeil 6"/>
            <p:cNvCxnSpPr/>
            <p:nvPr/>
          </p:nvCxnSpPr>
          <p:spPr>
            <a:xfrm flipV="1">
              <a:off x="2220686" y="3440281"/>
              <a:ext cx="32522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10"/>
          <p:cNvGrpSpPr/>
          <p:nvPr/>
        </p:nvGrpSpPr>
        <p:grpSpPr>
          <a:xfrm>
            <a:off x="1833268" y="2327564"/>
            <a:ext cx="1728144" cy="2027526"/>
            <a:chOff x="1009403" y="2327564"/>
            <a:chExt cx="1262153" cy="2042555"/>
          </a:xfrm>
        </p:grpSpPr>
        <p:grpSp>
          <p:nvGrpSpPr>
            <p:cNvPr id="12" name="Gruppieren 11"/>
            <p:cNvGrpSpPr/>
            <p:nvPr/>
          </p:nvGrpSpPr>
          <p:grpSpPr>
            <a:xfrm>
              <a:off x="1009403" y="2327564"/>
              <a:ext cx="975981" cy="2042555"/>
              <a:chOff x="1009403" y="2327564"/>
              <a:chExt cx="975981" cy="2042555"/>
            </a:xfrm>
          </p:grpSpPr>
          <p:sp>
            <p:nvSpPr>
              <p:cNvPr id="14" name="Rechteck 13"/>
              <p:cNvSpPr/>
              <p:nvPr/>
            </p:nvSpPr>
            <p:spPr>
              <a:xfrm>
                <a:off x="1009403" y="2327564"/>
                <a:ext cx="865126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5" name="Textfeld 14"/>
              <p:cNvSpPr txBox="1"/>
              <p:nvPr/>
            </p:nvSpPr>
            <p:spPr>
              <a:xfrm>
                <a:off x="1009403" y="2327564"/>
                <a:ext cx="975981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Role</a:t>
                </a:r>
                <a:endParaRPr lang="de-DE" dirty="0" smtClean="0"/>
              </a:p>
              <a:p>
                <a:r>
                  <a:rPr lang="de-DE" dirty="0" err="1" smtClean="0"/>
                  <a:t>Assignment</a:t>
                </a:r>
                <a:endParaRPr lang="de-DE" dirty="0" smtClean="0"/>
              </a:p>
              <a:p>
                <a:r>
                  <a:rPr lang="de-DE" dirty="0" smtClean="0"/>
                  <a:t>Info</a:t>
                </a:r>
              </a:p>
              <a:p>
                <a:endParaRPr lang="de-DE" dirty="0"/>
              </a:p>
              <a:p>
                <a:endParaRPr lang="de-DE" dirty="0"/>
              </a:p>
              <a:p>
                <a:endParaRPr lang="de-DE" dirty="0"/>
              </a:p>
            </p:txBody>
          </p:sp>
        </p:grpSp>
        <p:cxnSp>
          <p:nvCxnSpPr>
            <p:cNvPr id="13" name="Gerade Verbindung mit Pfeil 12"/>
            <p:cNvCxnSpPr/>
            <p:nvPr/>
          </p:nvCxnSpPr>
          <p:spPr>
            <a:xfrm>
              <a:off x="1898868" y="3050019"/>
              <a:ext cx="372688" cy="19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uppieren 15"/>
          <p:cNvGrpSpPr/>
          <p:nvPr/>
        </p:nvGrpSpPr>
        <p:grpSpPr>
          <a:xfrm>
            <a:off x="3686236" y="1249630"/>
            <a:ext cx="2509598" cy="3105459"/>
            <a:chOff x="1009403" y="2327564"/>
            <a:chExt cx="2509598" cy="2042555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19" name="Rechteck 18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0" name="Textfeld 19"/>
              <p:cNvSpPr txBox="1"/>
              <p:nvPr/>
            </p:nvSpPr>
            <p:spPr>
              <a:xfrm>
                <a:off x="1009403" y="2327564"/>
                <a:ext cx="1830644" cy="4251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RoleAssignment</a:t>
                </a:r>
                <a:r>
                  <a:rPr lang="de-DE" dirty="0" smtClean="0"/>
                  <a:t> </a:t>
                </a:r>
                <a:r>
                  <a:rPr lang="de-DE" dirty="0" err="1" smtClean="0"/>
                  <a:t>Result</a:t>
                </a:r>
                <a:endParaRPr lang="de-DE" dirty="0"/>
              </a:p>
            </p:txBody>
          </p:sp>
        </p:grpSp>
        <p:cxnSp>
          <p:nvCxnSpPr>
            <p:cNvPr id="18" name="Gerade Verbindung mit Pfeil 17"/>
            <p:cNvCxnSpPr/>
            <p:nvPr/>
          </p:nvCxnSpPr>
          <p:spPr>
            <a:xfrm flipV="1">
              <a:off x="2777031" y="29544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feld 40"/>
          <p:cNvSpPr txBox="1"/>
          <p:nvPr/>
        </p:nvSpPr>
        <p:spPr>
          <a:xfrm>
            <a:off x="2220686" y="493776"/>
            <a:ext cx="8741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Instruktionen Teil 2 + 2 Runden 1-to-1 </a:t>
            </a:r>
            <a:r>
              <a:rPr lang="de-DE" sz="3200" dirty="0" err="1" smtClean="0"/>
              <a:t>Matching</a:t>
            </a:r>
            <a:r>
              <a:rPr lang="de-DE" sz="3200" dirty="0" smtClean="0"/>
              <a:t> (I)</a:t>
            </a:r>
            <a:endParaRPr lang="de-DE" sz="3200" dirty="0"/>
          </a:p>
        </p:txBody>
      </p:sp>
      <p:sp>
        <p:nvSpPr>
          <p:cNvPr id="26" name="Textfeld 25"/>
          <p:cNvSpPr txBox="1"/>
          <p:nvPr/>
        </p:nvSpPr>
        <p:spPr>
          <a:xfrm>
            <a:off x="1667553" y="4544477"/>
            <a:ext cx="18034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Infopage</a:t>
            </a:r>
            <a:r>
              <a:rPr lang="de-DE" dirty="0" smtClean="0"/>
              <a:t>, dass Spielerrolle zugewiesen wird</a:t>
            </a:r>
          </a:p>
          <a:p>
            <a:endParaRPr lang="de-DE" dirty="0"/>
          </a:p>
        </p:txBody>
      </p:sp>
      <p:sp>
        <p:nvSpPr>
          <p:cNvPr id="43" name="Textfeld 42"/>
          <p:cNvSpPr txBox="1"/>
          <p:nvPr/>
        </p:nvSpPr>
        <p:spPr>
          <a:xfrm>
            <a:off x="3580720" y="4920992"/>
            <a:ext cx="18034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Infopage</a:t>
            </a:r>
            <a:r>
              <a:rPr lang="de-DE" dirty="0" smtClean="0"/>
              <a:t>, welcher Spieler, welche Rolle hat</a:t>
            </a:r>
          </a:p>
          <a:p>
            <a:endParaRPr lang="de-DE" dirty="0"/>
          </a:p>
        </p:txBody>
      </p:sp>
      <p:grpSp>
        <p:nvGrpSpPr>
          <p:cNvPr id="45" name="Gruppieren 44"/>
          <p:cNvGrpSpPr/>
          <p:nvPr/>
        </p:nvGrpSpPr>
        <p:grpSpPr>
          <a:xfrm>
            <a:off x="6291372" y="1258215"/>
            <a:ext cx="2402444" cy="3111903"/>
            <a:chOff x="1009403" y="2327564"/>
            <a:chExt cx="2402444" cy="2042555"/>
          </a:xfrm>
        </p:grpSpPr>
        <p:grpSp>
          <p:nvGrpSpPr>
            <p:cNvPr id="46" name="Gruppieren 45"/>
            <p:cNvGrpSpPr/>
            <p:nvPr/>
          </p:nvGrpSpPr>
          <p:grpSpPr>
            <a:xfrm>
              <a:off x="1009403" y="2327564"/>
              <a:ext cx="2263348" cy="2042555"/>
              <a:chOff x="1009403" y="2327564"/>
              <a:chExt cx="2263348" cy="2042555"/>
            </a:xfrm>
          </p:grpSpPr>
          <p:sp>
            <p:nvSpPr>
              <p:cNvPr id="48" name="Rechteck 47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1009403" y="2327564"/>
                <a:ext cx="2263348" cy="4242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InfoTransaktion</a:t>
                </a:r>
                <a:endParaRPr lang="de-DE" dirty="0" smtClean="0"/>
              </a:p>
              <a:p>
                <a:r>
                  <a:rPr lang="de-DE" dirty="0" smtClean="0"/>
                  <a:t>Zuteilung</a:t>
                </a:r>
                <a:endParaRPr lang="de-DE" dirty="0"/>
              </a:p>
            </p:txBody>
          </p:sp>
        </p:grpSp>
        <p:cxnSp>
          <p:nvCxnSpPr>
            <p:cNvPr id="47" name="Gerade Verbindung mit Pfeil 46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feld 54"/>
          <p:cNvSpPr txBox="1"/>
          <p:nvPr/>
        </p:nvSpPr>
        <p:spPr>
          <a:xfrm>
            <a:off x="6308761" y="4580903"/>
            <a:ext cx="18034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Infopage</a:t>
            </a:r>
            <a:r>
              <a:rPr lang="de-DE" dirty="0" smtClean="0"/>
              <a:t>, wie Transaktionspartner zugeordnet wird (automatisch oder 3er Gruppe)</a:t>
            </a:r>
          </a:p>
          <a:p>
            <a:endParaRPr lang="de-DE" dirty="0"/>
          </a:p>
        </p:txBody>
      </p:sp>
      <p:grpSp>
        <p:nvGrpSpPr>
          <p:cNvPr id="58" name="Gruppieren 57"/>
          <p:cNvGrpSpPr/>
          <p:nvPr/>
        </p:nvGrpSpPr>
        <p:grpSpPr>
          <a:xfrm>
            <a:off x="8837881" y="1258216"/>
            <a:ext cx="1576120" cy="3800201"/>
            <a:chOff x="1009403" y="2327564"/>
            <a:chExt cx="1211283" cy="2042555"/>
          </a:xfrm>
        </p:grpSpPr>
        <p:sp>
          <p:nvSpPr>
            <p:cNvPr id="60" name="Rechteck 59"/>
            <p:cNvSpPr/>
            <p:nvPr/>
          </p:nvSpPr>
          <p:spPr>
            <a:xfrm>
              <a:off x="1009403" y="2327564"/>
              <a:ext cx="1211283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1" name="Textfeld 60"/>
            <p:cNvSpPr txBox="1"/>
            <p:nvPr/>
          </p:nvSpPr>
          <p:spPr>
            <a:xfrm>
              <a:off x="1009403" y="2327564"/>
              <a:ext cx="1211283" cy="347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/>
                <a:t>OneToOneMatchingResult</a:t>
              </a:r>
              <a:endParaRPr lang="de-DE" dirty="0"/>
            </a:p>
          </p:txBody>
        </p:sp>
      </p:grpSp>
      <p:sp>
        <p:nvSpPr>
          <p:cNvPr id="62" name="Textfeld 61"/>
          <p:cNvSpPr txBox="1"/>
          <p:nvPr/>
        </p:nvSpPr>
        <p:spPr>
          <a:xfrm>
            <a:off x="8837881" y="5105658"/>
            <a:ext cx="25413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Infopage</a:t>
            </a:r>
            <a:r>
              <a:rPr lang="de-DE" dirty="0" smtClean="0"/>
              <a:t>, dass Transaktionspartner zugeordnet wurde -&gt; Info über Gruppendurchschnitt</a:t>
            </a:r>
          </a:p>
          <a:p>
            <a:endParaRPr lang="de-DE" dirty="0"/>
          </a:p>
        </p:txBody>
      </p:sp>
      <p:cxnSp>
        <p:nvCxnSpPr>
          <p:cNvPr id="63" name="Gerade Verbindung mit Pfeil 62"/>
          <p:cNvCxnSpPr/>
          <p:nvPr/>
        </p:nvCxnSpPr>
        <p:spPr>
          <a:xfrm flipV="1">
            <a:off x="5384213" y="3830621"/>
            <a:ext cx="741970" cy="3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774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/>
        </p:nvGrpSpPr>
        <p:grpSpPr>
          <a:xfrm>
            <a:off x="374076" y="1250219"/>
            <a:ext cx="2206564" cy="1717090"/>
            <a:chOff x="1009403" y="2327564"/>
            <a:chExt cx="2402444" cy="2042555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19" name="Rechteck 18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0" name="Textfeld 19"/>
              <p:cNvSpPr txBox="1"/>
              <p:nvPr/>
            </p:nvSpPr>
            <p:spPr>
              <a:xfrm>
                <a:off x="1009403" y="2327564"/>
                <a:ext cx="1830644" cy="10983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smtClean="0"/>
                  <a:t>Anbieter überspringt diese Page</a:t>
                </a:r>
                <a:endParaRPr lang="de-DE" dirty="0"/>
              </a:p>
            </p:txBody>
          </p:sp>
        </p:grpSp>
        <p:cxnSp>
          <p:nvCxnSpPr>
            <p:cNvPr id="18" name="Gerade Verbindung mit Pfeil 17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feld 40"/>
          <p:cNvSpPr txBox="1"/>
          <p:nvPr/>
        </p:nvSpPr>
        <p:spPr>
          <a:xfrm>
            <a:off x="2220686" y="493776"/>
            <a:ext cx="8741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Instruktionen Teil 2 + 2 Runden 1-to-1 </a:t>
            </a:r>
            <a:r>
              <a:rPr lang="de-DE" sz="3200" dirty="0" err="1" smtClean="0"/>
              <a:t>Matching</a:t>
            </a:r>
            <a:r>
              <a:rPr lang="de-DE" sz="3200" dirty="0" smtClean="0"/>
              <a:t> (II)</a:t>
            </a:r>
            <a:endParaRPr lang="de-DE" sz="3200" dirty="0"/>
          </a:p>
        </p:txBody>
      </p:sp>
      <p:grpSp>
        <p:nvGrpSpPr>
          <p:cNvPr id="37" name="Gruppieren 36"/>
          <p:cNvGrpSpPr/>
          <p:nvPr/>
        </p:nvGrpSpPr>
        <p:grpSpPr>
          <a:xfrm>
            <a:off x="2616013" y="1250219"/>
            <a:ext cx="2402444" cy="3823173"/>
            <a:chOff x="1009403" y="2327564"/>
            <a:chExt cx="2402444" cy="2042555"/>
          </a:xfrm>
        </p:grpSpPr>
        <p:grpSp>
          <p:nvGrpSpPr>
            <p:cNvPr id="38" name="Gruppieren 37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40" name="Rechteck 39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2" name="Textfeld 41"/>
              <p:cNvSpPr txBox="1"/>
              <p:nvPr/>
            </p:nvSpPr>
            <p:spPr>
              <a:xfrm>
                <a:off x="1009403" y="2327564"/>
                <a:ext cx="1830644" cy="197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BeginTasks</a:t>
                </a:r>
                <a:endParaRPr lang="de-DE" dirty="0"/>
              </a:p>
            </p:txBody>
          </p:sp>
        </p:grpSp>
        <p:cxnSp>
          <p:nvCxnSpPr>
            <p:cNvPr id="39" name="Gerade Verbindung mit Pfeil 38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feld 42"/>
          <p:cNvSpPr txBox="1"/>
          <p:nvPr/>
        </p:nvSpPr>
        <p:spPr>
          <a:xfrm>
            <a:off x="313021" y="5177558"/>
            <a:ext cx="18034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Kunde gibt an, welche Aufgaben selbst bearbeitet werden sollen. Einschätzung, </a:t>
            </a:r>
            <a:r>
              <a:rPr lang="de-DE" dirty="0" err="1" smtClean="0"/>
              <a:t>wieviele</a:t>
            </a:r>
            <a:r>
              <a:rPr lang="de-DE" dirty="0" smtClean="0"/>
              <a:t> Punkte Anbieter schafft</a:t>
            </a:r>
          </a:p>
          <a:p>
            <a:endParaRPr lang="de-DE" dirty="0"/>
          </a:p>
        </p:txBody>
      </p:sp>
      <p:sp>
        <p:nvSpPr>
          <p:cNvPr id="55" name="Textfeld 54"/>
          <p:cNvSpPr txBox="1"/>
          <p:nvPr/>
        </p:nvSpPr>
        <p:spPr>
          <a:xfrm>
            <a:off x="5171059" y="5105658"/>
            <a:ext cx="18034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Anbieter wie vorher </a:t>
            </a:r>
            <a:r>
              <a:rPr lang="de-DE" dirty="0" err="1" smtClean="0"/>
              <a:t>max</a:t>
            </a:r>
            <a:r>
              <a:rPr lang="de-DE" dirty="0" smtClean="0"/>
              <a:t> 160 Sekunden</a:t>
            </a:r>
          </a:p>
          <a:p>
            <a:r>
              <a:rPr lang="de-DE" dirty="0" smtClean="0"/>
              <a:t>Kunde nur ausgewählte Aufgabe, </a:t>
            </a:r>
            <a:r>
              <a:rPr lang="de-DE" dirty="0" err="1" smtClean="0"/>
              <a:t>max</a:t>
            </a:r>
            <a:r>
              <a:rPr lang="de-DE" dirty="0" smtClean="0"/>
              <a:t> 25 Sekunden</a:t>
            </a:r>
          </a:p>
          <a:p>
            <a:endParaRPr lang="de-DE" dirty="0"/>
          </a:p>
        </p:txBody>
      </p:sp>
      <p:grpSp>
        <p:nvGrpSpPr>
          <p:cNvPr id="44" name="Gruppieren 43"/>
          <p:cNvGrpSpPr/>
          <p:nvPr/>
        </p:nvGrpSpPr>
        <p:grpSpPr>
          <a:xfrm>
            <a:off x="374076" y="3341327"/>
            <a:ext cx="2206564" cy="1717090"/>
            <a:chOff x="1009403" y="2327564"/>
            <a:chExt cx="2402444" cy="2042555"/>
          </a:xfrm>
        </p:grpSpPr>
        <p:grpSp>
          <p:nvGrpSpPr>
            <p:cNvPr id="56" name="Gruppieren 55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59" name="Rechteck 58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1009403" y="2327564"/>
                <a:ext cx="1830644" cy="768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TaskSelectionEstimationKunde</a:t>
                </a:r>
                <a:endParaRPr lang="de-DE" dirty="0"/>
              </a:p>
            </p:txBody>
          </p:sp>
        </p:grpSp>
        <p:cxnSp>
          <p:nvCxnSpPr>
            <p:cNvPr id="57" name="Gerade Verbindung mit Pfeil 56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feld 63"/>
          <p:cNvSpPr txBox="1"/>
          <p:nvPr/>
        </p:nvSpPr>
        <p:spPr>
          <a:xfrm>
            <a:off x="2525246" y="5177558"/>
            <a:ext cx="18034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Page, </a:t>
            </a:r>
            <a:r>
              <a:rPr lang="de-DE" dirty="0" smtClean="0"/>
              <a:t>wie vorher auch. Nur Text wird geändert.</a:t>
            </a:r>
            <a:endParaRPr lang="de-DE" dirty="0" smtClean="0"/>
          </a:p>
          <a:p>
            <a:endParaRPr lang="de-DE" dirty="0"/>
          </a:p>
        </p:txBody>
      </p:sp>
      <p:grpSp>
        <p:nvGrpSpPr>
          <p:cNvPr id="65" name="Gruppieren 64"/>
          <p:cNvGrpSpPr/>
          <p:nvPr/>
        </p:nvGrpSpPr>
        <p:grpSpPr>
          <a:xfrm>
            <a:off x="5171059" y="1298772"/>
            <a:ext cx="1935685" cy="3759645"/>
            <a:chOff x="1009403" y="2327564"/>
            <a:chExt cx="1935685" cy="2042555"/>
          </a:xfrm>
        </p:grpSpPr>
        <p:grpSp>
          <p:nvGrpSpPr>
            <p:cNvPr id="66" name="Gruppieren 65"/>
            <p:cNvGrpSpPr/>
            <p:nvPr/>
          </p:nvGrpSpPr>
          <p:grpSpPr>
            <a:xfrm>
              <a:off x="1009403" y="2327564"/>
              <a:ext cx="1427644" cy="2042555"/>
              <a:chOff x="1009403" y="2327564"/>
              <a:chExt cx="1427644" cy="2042555"/>
            </a:xfrm>
          </p:grpSpPr>
          <p:sp>
            <p:nvSpPr>
              <p:cNvPr id="68" name="Rechteck 67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9" name="Textfeld 68"/>
              <p:cNvSpPr txBox="1"/>
              <p:nvPr/>
            </p:nvSpPr>
            <p:spPr>
              <a:xfrm>
                <a:off x="1009403" y="2327564"/>
                <a:ext cx="142764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mtClean="0"/>
                  <a:t>CountSeven, </a:t>
                </a:r>
              </a:p>
              <a:p>
                <a:r>
                  <a:rPr lang="de-DE" smtClean="0"/>
                  <a:t>Analogy,</a:t>
                </a:r>
              </a:p>
              <a:p>
                <a:r>
                  <a:rPr lang="de-DE" smtClean="0"/>
                  <a:t>Sequence</a:t>
                </a:r>
              </a:p>
            </p:txBody>
          </p:sp>
        </p:grpSp>
        <p:cxnSp>
          <p:nvCxnSpPr>
            <p:cNvPr id="67" name="Gerade Verbindung mit Pfeil 66"/>
            <p:cNvCxnSpPr/>
            <p:nvPr/>
          </p:nvCxnSpPr>
          <p:spPr>
            <a:xfrm flipV="1">
              <a:off x="2203118" y="3266346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uppieren 69"/>
          <p:cNvGrpSpPr/>
          <p:nvPr/>
        </p:nvGrpSpPr>
        <p:grpSpPr>
          <a:xfrm>
            <a:off x="7106744" y="1298772"/>
            <a:ext cx="1953253" cy="3774620"/>
            <a:chOff x="1009403" y="2327564"/>
            <a:chExt cx="1953253" cy="2042555"/>
          </a:xfrm>
        </p:grpSpPr>
        <p:grpSp>
          <p:nvGrpSpPr>
            <p:cNvPr id="71" name="Gruppieren 70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73" name="Rechteck 72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4" name="Textfeld 73"/>
              <p:cNvSpPr txBox="1"/>
              <p:nvPr/>
            </p:nvSpPr>
            <p:spPr>
              <a:xfrm>
                <a:off x="1009403" y="2327564"/>
                <a:ext cx="12112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mtClean="0"/>
                  <a:t>TaskResult</a:t>
                </a:r>
                <a:endParaRPr lang="de-DE"/>
              </a:p>
            </p:txBody>
          </p:sp>
        </p:grpSp>
        <p:cxnSp>
          <p:nvCxnSpPr>
            <p:cNvPr id="72" name="Gerade Verbindung mit Pfeil 71"/>
            <p:cNvCxnSpPr/>
            <p:nvPr/>
          </p:nvCxnSpPr>
          <p:spPr>
            <a:xfrm flipV="1">
              <a:off x="2220686" y="3209321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uppieren 74"/>
          <p:cNvGrpSpPr/>
          <p:nvPr/>
        </p:nvGrpSpPr>
        <p:grpSpPr>
          <a:xfrm>
            <a:off x="9097665" y="1312729"/>
            <a:ext cx="1953253" cy="3774620"/>
            <a:chOff x="1009403" y="2327564"/>
            <a:chExt cx="1953253" cy="2042555"/>
          </a:xfrm>
        </p:grpSpPr>
        <p:grpSp>
          <p:nvGrpSpPr>
            <p:cNvPr id="76" name="Gruppieren 75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78" name="Rechteck 77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9" name="Textfeld 78"/>
              <p:cNvSpPr txBox="1"/>
              <p:nvPr/>
            </p:nvSpPr>
            <p:spPr>
              <a:xfrm>
                <a:off x="1009403" y="2327564"/>
                <a:ext cx="1211283" cy="349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TeamResult</a:t>
                </a:r>
                <a:endParaRPr lang="de-DE" dirty="0"/>
              </a:p>
            </p:txBody>
          </p:sp>
        </p:grpSp>
        <p:cxnSp>
          <p:nvCxnSpPr>
            <p:cNvPr id="77" name="Gerade Verbindung mit Pfeil 76"/>
            <p:cNvCxnSpPr/>
            <p:nvPr/>
          </p:nvCxnSpPr>
          <p:spPr>
            <a:xfrm flipV="1">
              <a:off x="2220686" y="3209321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feld 79"/>
          <p:cNvSpPr txBox="1"/>
          <p:nvPr/>
        </p:nvSpPr>
        <p:spPr>
          <a:xfrm>
            <a:off x="9059676" y="5177558"/>
            <a:ext cx="18034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Wieviel Punkte geschafft; Nutzen Anbieter; Nutzen Kunde;</a:t>
            </a:r>
          </a:p>
          <a:p>
            <a:r>
              <a:rPr lang="de-DE" dirty="0" err="1" smtClean="0"/>
              <a:t>Estimation</a:t>
            </a:r>
            <a:r>
              <a:rPr lang="de-DE" dirty="0" smtClean="0"/>
              <a:t> korrekt;</a:t>
            </a:r>
          </a:p>
          <a:p>
            <a:r>
              <a:rPr lang="de-DE" dirty="0" smtClean="0"/>
              <a:t>Rundenauszahlung in Taler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2060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feld 40"/>
          <p:cNvSpPr txBox="1"/>
          <p:nvPr/>
        </p:nvSpPr>
        <p:spPr>
          <a:xfrm>
            <a:off x="2220686" y="493776"/>
            <a:ext cx="8741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Instruktionen Teil 2 + 2 Runden 1-to-1 </a:t>
            </a:r>
            <a:r>
              <a:rPr lang="de-DE" sz="3200" dirty="0" err="1" smtClean="0"/>
              <a:t>Matching</a:t>
            </a:r>
            <a:r>
              <a:rPr lang="de-DE" sz="3200" dirty="0" smtClean="0"/>
              <a:t> (III)</a:t>
            </a:r>
            <a:endParaRPr lang="de-DE" sz="3200" dirty="0"/>
          </a:p>
        </p:txBody>
      </p:sp>
      <p:grpSp>
        <p:nvGrpSpPr>
          <p:cNvPr id="37" name="Gruppieren 36"/>
          <p:cNvGrpSpPr/>
          <p:nvPr/>
        </p:nvGrpSpPr>
        <p:grpSpPr>
          <a:xfrm>
            <a:off x="380813" y="1152759"/>
            <a:ext cx="2402444" cy="3823173"/>
            <a:chOff x="1009403" y="2327564"/>
            <a:chExt cx="2402444" cy="2042555"/>
          </a:xfrm>
        </p:grpSpPr>
        <p:grpSp>
          <p:nvGrpSpPr>
            <p:cNvPr id="38" name="Gruppieren 37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40" name="Rechteck 39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2" name="Textfeld 41"/>
              <p:cNvSpPr txBox="1"/>
              <p:nvPr/>
            </p:nvSpPr>
            <p:spPr>
              <a:xfrm>
                <a:off x="1009403" y="2327564"/>
                <a:ext cx="1830644" cy="345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RatingGroupMember</a:t>
                </a:r>
                <a:endParaRPr lang="de-DE" dirty="0"/>
              </a:p>
            </p:txBody>
          </p:sp>
        </p:grpSp>
        <p:cxnSp>
          <p:nvCxnSpPr>
            <p:cNvPr id="39" name="Gerade Verbindung mit Pfeil 38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feld 54"/>
          <p:cNvSpPr txBox="1"/>
          <p:nvPr/>
        </p:nvSpPr>
        <p:spPr>
          <a:xfrm>
            <a:off x="2744522" y="5050140"/>
            <a:ext cx="18034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Aktuelle (durchschnittliche) Bewertung wird angezeigt</a:t>
            </a:r>
          </a:p>
          <a:p>
            <a:endParaRPr lang="de-DE" dirty="0"/>
          </a:p>
        </p:txBody>
      </p:sp>
      <p:sp>
        <p:nvSpPr>
          <p:cNvPr id="64" name="Textfeld 63"/>
          <p:cNvSpPr txBox="1"/>
          <p:nvPr/>
        </p:nvSpPr>
        <p:spPr>
          <a:xfrm>
            <a:off x="394388" y="5105658"/>
            <a:ext cx="18034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Beide Transaktionspartner bewerten</a:t>
            </a:r>
          </a:p>
          <a:p>
            <a:endParaRPr lang="de-DE" dirty="0"/>
          </a:p>
        </p:txBody>
      </p:sp>
      <p:grpSp>
        <p:nvGrpSpPr>
          <p:cNvPr id="66" name="Gruppieren 65"/>
          <p:cNvGrpSpPr/>
          <p:nvPr/>
        </p:nvGrpSpPr>
        <p:grpSpPr>
          <a:xfrm>
            <a:off x="2820924" y="1152759"/>
            <a:ext cx="1618995" cy="3823173"/>
            <a:chOff x="1009402" y="2327564"/>
            <a:chExt cx="1618995" cy="2042555"/>
          </a:xfrm>
        </p:grpSpPr>
        <p:sp>
          <p:nvSpPr>
            <p:cNvPr id="68" name="Rechteck 67"/>
            <p:cNvSpPr/>
            <p:nvPr/>
          </p:nvSpPr>
          <p:spPr>
            <a:xfrm>
              <a:off x="1009403" y="2327564"/>
              <a:ext cx="1402398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9" name="Textfeld 68"/>
            <p:cNvSpPr txBox="1"/>
            <p:nvPr/>
          </p:nvSpPr>
          <p:spPr>
            <a:xfrm>
              <a:off x="1009402" y="2327564"/>
              <a:ext cx="1618995" cy="197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/>
                <a:t>RatingResults</a:t>
              </a:r>
              <a:endParaRPr lang="de-DE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51144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feld 40"/>
          <p:cNvSpPr txBox="1"/>
          <p:nvPr/>
        </p:nvSpPr>
        <p:spPr>
          <a:xfrm>
            <a:off x="2220686" y="493776"/>
            <a:ext cx="8741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8 Runden Market Interaction(I)</a:t>
            </a:r>
            <a:endParaRPr lang="de-DE" sz="3200" dirty="0"/>
          </a:p>
        </p:txBody>
      </p:sp>
      <p:cxnSp>
        <p:nvCxnSpPr>
          <p:cNvPr id="47" name="Gerade Verbindung mit Pfeil 46"/>
          <p:cNvCxnSpPr/>
          <p:nvPr/>
        </p:nvCxnSpPr>
        <p:spPr>
          <a:xfrm flipV="1">
            <a:off x="1965660" y="1961681"/>
            <a:ext cx="5858822" cy="17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feld 54"/>
          <p:cNvSpPr txBox="1"/>
          <p:nvPr/>
        </p:nvSpPr>
        <p:spPr>
          <a:xfrm>
            <a:off x="236685" y="4992635"/>
            <a:ext cx="18034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Infopage</a:t>
            </a:r>
            <a:r>
              <a:rPr lang="de-DE" dirty="0" smtClean="0"/>
              <a:t>, wie Transaktionspartner zugeordnet wird (automatisch oder 3er Gruppe)</a:t>
            </a:r>
          </a:p>
          <a:p>
            <a:endParaRPr lang="de-DE" dirty="0"/>
          </a:p>
        </p:txBody>
      </p:sp>
      <p:grpSp>
        <p:nvGrpSpPr>
          <p:cNvPr id="58" name="Gruppieren 57"/>
          <p:cNvGrpSpPr/>
          <p:nvPr/>
        </p:nvGrpSpPr>
        <p:grpSpPr>
          <a:xfrm>
            <a:off x="5622119" y="3204691"/>
            <a:ext cx="1576120" cy="1776604"/>
            <a:chOff x="1009403" y="2327564"/>
            <a:chExt cx="1211283" cy="2042555"/>
          </a:xfrm>
        </p:grpSpPr>
        <p:sp>
          <p:nvSpPr>
            <p:cNvPr id="60" name="Rechteck 59"/>
            <p:cNvSpPr/>
            <p:nvPr/>
          </p:nvSpPr>
          <p:spPr>
            <a:xfrm>
              <a:off x="1009403" y="2327564"/>
              <a:ext cx="1211283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1" name="Textfeld 60"/>
            <p:cNvSpPr txBox="1"/>
            <p:nvPr/>
          </p:nvSpPr>
          <p:spPr>
            <a:xfrm>
              <a:off x="1009403" y="2327564"/>
              <a:ext cx="1211283" cy="1061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/>
                <a:t>MarketInteractionResultAndConfirmation</a:t>
              </a:r>
              <a:endParaRPr lang="de-DE" dirty="0"/>
            </a:p>
          </p:txBody>
        </p:sp>
      </p:grpSp>
      <p:sp>
        <p:nvSpPr>
          <p:cNvPr id="62" name="Textfeld 61"/>
          <p:cNvSpPr txBox="1"/>
          <p:nvPr/>
        </p:nvSpPr>
        <p:spPr>
          <a:xfrm>
            <a:off x="5541555" y="5131134"/>
            <a:ext cx="25413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Ergebnis welche Präferenz zugeordnet wurde</a:t>
            </a:r>
          </a:p>
          <a:p>
            <a:r>
              <a:rPr lang="de-DE" dirty="0" smtClean="0"/>
              <a:t>-&gt; Angabe ja/nein ob mit Anbieter weitergespielt werden soll</a:t>
            </a:r>
          </a:p>
          <a:p>
            <a:endParaRPr lang="de-DE" dirty="0"/>
          </a:p>
        </p:txBody>
      </p:sp>
      <p:grpSp>
        <p:nvGrpSpPr>
          <p:cNvPr id="44" name="Gruppieren 43"/>
          <p:cNvGrpSpPr/>
          <p:nvPr/>
        </p:nvGrpSpPr>
        <p:grpSpPr>
          <a:xfrm>
            <a:off x="2877612" y="3204691"/>
            <a:ext cx="2556971" cy="1717090"/>
            <a:chOff x="1009403" y="2327564"/>
            <a:chExt cx="2556971" cy="2042555"/>
          </a:xfrm>
        </p:grpSpPr>
        <p:grpSp>
          <p:nvGrpSpPr>
            <p:cNvPr id="56" name="Gruppieren 55"/>
            <p:cNvGrpSpPr/>
            <p:nvPr/>
          </p:nvGrpSpPr>
          <p:grpSpPr>
            <a:xfrm>
              <a:off x="1009403" y="2327564"/>
              <a:ext cx="2263348" cy="2042555"/>
              <a:chOff x="1009403" y="2327564"/>
              <a:chExt cx="2263348" cy="2042555"/>
            </a:xfrm>
          </p:grpSpPr>
          <p:sp>
            <p:nvSpPr>
              <p:cNvPr id="59" name="Rechteck 58"/>
              <p:cNvSpPr/>
              <p:nvPr/>
            </p:nvSpPr>
            <p:spPr>
              <a:xfrm>
                <a:off x="1009403" y="2327564"/>
                <a:ext cx="1816308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1009403" y="2327564"/>
                <a:ext cx="2263348" cy="4393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MarketInteraction</a:t>
                </a:r>
                <a:endParaRPr lang="de-DE" dirty="0"/>
              </a:p>
            </p:txBody>
          </p:sp>
        </p:grpSp>
        <p:cxnSp>
          <p:nvCxnSpPr>
            <p:cNvPr id="57" name="Gerade Verbindung mit Pfeil 56"/>
            <p:cNvCxnSpPr/>
            <p:nvPr/>
          </p:nvCxnSpPr>
          <p:spPr>
            <a:xfrm flipV="1">
              <a:off x="2824404" y="3328415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feld 63"/>
          <p:cNvSpPr txBox="1"/>
          <p:nvPr/>
        </p:nvSpPr>
        <p:spPr>
          <a:xfrm>
            <a:off x="2889120" y="4981294"/>
            <a:ext cx="18034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Kunde sieht 3 Anbieterprofile X, Y, Z und gibt Präferenzen 1, 2, 3 ab</a:t>
            </a:r>
          </a:p>
          <a:p>
            <a:endParaRPr lang="de-DE" dirty="0"/>
          </a:p>
        </p:txBody>
      </p:sp>
      <p:cxnSp>
        <p:nvCxnSpPr>
          <p:cNvPr id="73" name="Gerade Verbindung mit Pfeil 72"/>
          <p:cNvCxnSpPr/>
          <p:nvPr/>
        </p:nvCxnSpPr>
        <p:spPr>
          <a:xfrm flipV="1">
            <a:off x="7198239" y="4092993"/>
            <a:ext cx="741970" cy="17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uppieren 74"/>
          <p:cNvGrpSpPr/>
          <p:nvPr/>
        </p:nvGrpSpPr>
        <p:grpSpPr>
          <a:xfrm>
            <a:off x="8126438" y="1884226"/>
            <a:ext cx="2263348" cy="3214635"/>
            <a:chOff x="1009403" y="2327564"/>
            <a:chExt cx="2263348" cy="2042555"/>
          </a:xfrm>
        </p:grpSpPr>
        <p:sp>
          <p:nvSpPr>
            <p:cNvPr id="77" name="Rechteck 76"/>
            <p:cNvSpPr/>
            <p:nvPr/>
          </p:nvSpPr>
          <p:spPr>
            <a:xfrm>
              <a:off x="1009403" y="2327564"/>
              <a:ext cx="1816308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8" name="Textfeld 77"/>
            <p:cNvSpPr txBox="1"/>
            <p:nvPr/>
          </p:nvSpPr>
          <p:spPr>
            <a:xfrm>
              <a:off x="1009403" y="2327564"/>
              <a:ext cx="2263348" cy="410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/>
                <a:t>TransactionDecisionKunde</a:t>
              </a:r>
              <a:endParaRPr lang="de-DE" dirty="0"/>
            </a:p>
          </p:txBody>
        </p:sp>
      </p:grpSp>
      <p:sp>
        <p:nvSpPr>
          <p:cNvPr id="79" name="Textfeld 78"/>
          <p:cNvSpPr txBox="1"/>
          <p:nvPr/>
        </p:nvSpPr>
        <p:spPr>
          <a:xfrm>
            <a:off x="8082874" y="5131134"/>
            <a:ext cx="25413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Infopage</a:t>
            </a:r>
            <a:r>
              <a:rPr lang="de-DE" dirty="0" smtClean="0"/>
              <a:t>, ob Transaktion stattfindet oder nicht. Wenn nicht, dann </a:t>
            </a:r>
            <a:r>
              <a:rPr lang="de-DE" dirty="0" err="1" smtClean="0"/>
              <a:t>Waitpage</a:t>
            </a:r>
            <a:r>
              <a:rPr lang="de-DE" dirty="0" smtClean="0"/>
              <a:t> -&gt; jeder bekommt 8 Taler und Runde ist vorbei</a:t>
            </a:r>
          </a:p>
          <a:p>
            <a:endParaRPr lang="de-DE" dirty="0"/>
          </a:p>
        </p:txBody>
      </p:sp>
      <p:cxnSp>
        <p:nvCxnSpPr>
          <p:cNvPr id="80" name="Gerade Verbindung mit Pfeil 79"/>
          <p:cNvCxnSpPr/>
          <p:nvPr/>
        </p:nvCxnSpPr>
        <p:spPr>
          <a:xfrm flipV="1">
            <a:off x="10037681" y="3372186"/>
            <a:ext cx="741970" cy="17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uppieren 29"/>
          <p:cNvGrpSpPr/>
          <p:nvPr/>
        </p:nvGrpSpPr>
        <p:grpSpPr>
          <a:xfrm>
            <a:off x="287632" y="1078552"/>
            <a:ext cx="2457045" cy="3843230"/>
            <a:chOff x="1009403" y="2327564"/>
            <a:chExt cx="2457045" cy="2042555"/>
          </a:xfrm>
        </p:grpSpPr>
        <p:grpSp>
          <p:nvGrpSpPr>
            <p:cNvPr id="31" name="Gruppieren 30"/>
            <p:cNvGrpSpPr/>
            <p:nvPr/>
          </p:nvGrpSpPr>
          <p:grpSpPr>
            <a:xfrm>
              <a:off x="1009403" y="2327564"/>
              <a:ext cx="2263348" cy="2042555"/>
              <a:chOff x="1009403" y="2327564"/>
              <a:chExt cx="2263348" cy="2042555"/>
            </a:xfrm>
          </p:grpSpPr>
          <p:sp>
            <p:nvSpPr>
              <p:cNvPr id="33" name="Rechteck 32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" name="Textfeld 33"/>
              <p:cNvSpPr txBox="1"/>
              <p:nvPr/>
            </p:nvSpPr>
            <p:spPr>
              <a:xfrm>
                <a:off x="1009403" y="2327564"/>
                <a:ext cx="2263348" cy="4242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InfoTransaktion</a:t>
                </a:r>
                <a:endParaRPr lang="de-DE" dirty="0" smtClean="0"/>
              </a:p>
              <a:p>
                <a:r>
                  <a:rPr lang="de-DE" dirty="0" smtClean="0"/>
                  <a:t>Zuteilung</a:t>
                </a:r>
                <a:endParaRPr lang="de-DE" dirty="0"/>
              </a:p>
            </p:txBody>
          </p:sp>
        </p:grpSp>
        <p:cxnSp>
          <p:nvCxnSpPr>
            <p:cNvPr id="32" name="Gerade Verbindung mit Pfeil 31"/>
            <p:cNvCxnSpPr/>
            <p:nvPr/>
          </p:nvCxnSpPr>
          <p:spPr>
            <a:xfrm flipV="1">
              <a:off x="2724478" y="3919431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09800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feld 40"/>
          <p:cNvSpPr txBox="1"/>
          <p:nvPr/>
        </p:nvSpPr>
        <p:spPr>
          <a:xfrm>
            <a:off x="1533750" y="185547"/>
            <a:ext cx="9696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8 Runden Market Interaction(II) – Transaktion findet statt</a:t>
            </a:r>
            <a:endParaRPr lang="de-DE" sz="3200" dirty="0"/>
          </a:p>
        </p:txBody>
      </p:sp>
      <p:grpSp>
        <p:nvGrpSpPr>
          <p:cNvPr id="50" name="Gruppieren 49"/>
          <p:cNvGrpSpPr/>
          <p:nvPr/>
        </p:nvGrpSpPr>
        <p:grpSpPr>
          <a:xfrm>
            <a:off x="380233" y="1168816"/>
            <a:ext cx="2402444" cy="3796233"/>
            <a:chOff x="1009403" y="2327564"/>
            <a:chExt cx="2402444" cy="2042555"/>
          </a:xfrm>
        </p:grpSpPr>
        <p:grpSp>
          <p:nvGrpSpPr>
            <p:cNvPr id="51" name="Gruppieren 50"/>
            <p:cNvGrpSpPr/>
            <p:nvPr/>
          </p:nvGrpSpPr>
          <p:grpSpPr>
            <a:xfrm>
              <a:off x="1009403" y="2327564"/>
              <a:ext cx="2263348" cy="2042555"/>
              <a:chOff x="1009403" y="2327564"/>
              <a:chExt cx="2263348" cy="2042555"/>
            </a:xfrm>
          </p:grpSpPr>
          <p:sp>
            <p:nvSpPr>
              <p:cNvPr id="53" name="Rechteck 52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4" name="Textfeld 53"/>
              <p:cNvSpPr txBox="1"/>
              <p:nvPr/>
            </p:nvSpPr>
            <p:spPr>
              <a:xfrm>
                <a:off x="1009403" y="2327564"/>
                <a:ext cx="2263348" cy="198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Similarity</a:t>
                </a:r>
                <a:endParaRPr lang="de-DE" dirty="0"/>
              </a:p>
            </p:txBody>
          </p:sp>
        </p:grpSp>
        <p:cxnSp>
          <p:nvCxnSpPr>
            <p:cNvPr id="52" name="Gerade Verbindung mit Pfeil 51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feld 54"/>
          <p:cNvSpPr txBox="1"/>
          <p:nvPr/>
        </p:nvSpPr>
        <p:spPr>
          <a:xfrm>
            <a:off x="236685" y="4992635"/>
            <a:ext cx="18034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Falls Treatment eingestellt ist, Gemeinsamkeiten anzeigen</a:t>
            </a:r>
          </a:p>
          <a:p>
            <a:endParaRPr lang="de-DE" dirty="0"/>
          </a:p>
        </p:txBody>
      </p:sp>
      <p:grpSp>
        <p:nvGrpSpPr>
          <p:cNvPr id="44" name="Gruppieren 43"/>
          <p:cNvGrpSpPr/>
          <p:nvPr/>
        </p:nvGrpSpPr>
        <p:grpSpPr>
          <a:xfrm>
            <a:off x="2877612" y="1168816"/>
            <a:ext cx="2573331" cy="3752965"/>
            <a:chOff x="1009403" y="2327564"/>
            <a:chExt cx="2573331" cy="2042555"/>
          </a:xfrm>
        </p:grpSpPr>
        <p:grpSp>
          <p:nvGrpSpPr>
            <p:cNvPr id="56" name="Gruppieren 55"/>
            <p:cNvGrpSpPr/>
            <p:nvPr/>
          </p:nvGrpSpPr>
          <p:grpSpPr>
            <a:xfrm>
              <a:off x="1009403" y="2327564"/>
              <a:ext cx="2263348" cy="2042555"/>
              <a:chOff x="1009403" y="2327564"/>
              <a:chExt cx="2263348" cy="2042555"/>
            </a:xfrm>
          </p:grpSpPr>
          <p:sp>
            <p:nvSpPr>
              <p:cNvPr id="59" name="Rechteck 58"/>
              <p:cNvSpPr/>
              <p:nvPr/>
            </p:nvSpPr>
            <p:spPr>
              <a:xfrm>
                <a:off x="1009403" y="2327564"/>
                <a:ext cx="1816308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3" name="Textfeld 62"/>
              <p:cNvSpPr txBox="1"/>
              <p:nvPr/>
            </p:nvSpPr>
            <p:spPr>
              <a:xfrm>
                <a:off x="1009403" y="2327564"/>
                <a:ext cx="2263348" cy="201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PerceivedSimilarity</a:t>
                </a:r>
                <a:endParaRPr lang="de-DE" dirty="0"/>
              </a:p>
            </p:txBody>
          </p:sp>
        </p:grpSp>
        <p:cxnSp>
          <p:nvCxnSpPr>
            <p:cNvPr id="57" name="Gerade Verbindung mit Pfeil 56"/>
            <p:cNvCxnSpPr/>
            <p:nvPr/>
          </p:nvCxnSpPr>
          <p:spPr>
            <a:xfrm flipV="1">
              <a:off x="2840764" y="379932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feld 63"/>
          <p:cNvSpPr txBox="1"/>
          <p:nvPr/>
        </p:nvSpPr>
        <p:spPr>
          <a:xfrm>
            <a:off x="2889120" y="4981294"/>
            <a:ext cx="18034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Anbieter und Kunde geben an, wie ähnlich sie sich sehen</a:t>
            </a:r>
          </a:p>
          <a:p>
            <a:endParaRPr lang="de-DE" dirty="0"/>
          </a:p>
        </p:txBody>
      </p:sp>
      <p:grpSp>
        <p:nvGrpSpPr>
          <p:cNvPr id="35" name="Gruppieren 34"/>
          <p:cNvGrpSpPr/>
          <p:nvPr/>
        </p:nvGrpSpPr>
        <p:grpSpPr>
          <a:xfrm>
            <a:off x="7783492" y="1173096"/>
            <a:ext cx="2402444" cy="3823173"/>
            <a:chOff x="1009403" y="2327564"/>
            <a:chExt cx="2402444" cy="2042555"/>
          </a:xfrm>
        </p:grpSpPr>
        <p:grpSp>
          <p:nvGrpSpPr>
            <p:cNvPr id="36" name="Gruppieren 35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38" name="Rechteck 37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9" name="Textfeld 38"/>
              <p:cNvSpPr txBox="1"/>
              <p:nvPr/>
            </p:nvSpPr>
            <p:spPr>
              <a:xfrm>
                <a:off x="1009403" y="2327564"/>
                <a:ext cx="1830644" cy="197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BeginTasks</a:t>
                </a:r>
                <a:endParaRPr lang="de-DE" dirty="0"/>
              </a:p>
            </p:txBody>
          </p:sp>
        </p:grpSp>
        <p:cxnSp>
          <p:nvCxnSpPr>
            <p:cNvPr id="37" name="Gerade Verbindung mit Pfeil 36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uppieren 39"/>
          <p:cNvGrpSpPr/>
          <p:nvPr/>
        </p:nvGrpSpPr>
        <p:grpSpPr>
          <a:xfrm>
            <a:off x="5541555" y="3264204"/>
            <a:ext cx="2206564" cy="1717090"/>
            <a:chOff x="1009403" y="2327564"/>
            <a:chExt cx="2402444" cy="2042555"/>
          </a:xfrm>
        </p:grpSpPr>
        <p:grpSp>
          <p:nvGrpSpPr>
            <p:cNvPr id="42" name="Gruppieren 41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65" name="Rechteck 64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6" name="Textfeld 65"/>
              <p:cNvSpPr txBox="1"/>
              <p:nvPr/>
            </p:nvSpPr>
            <p:spPr>
              <a:xfrm>
                <a:off x="1009403" y="2327564"/>
                <a:ext cx="1830644" cy="768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mtClean="0"/>
                  <a:t>TaskSelectionEstimationKunde</a:t>
                </a:r>
                <a:endParaRPr lang="de-DE"/>
              </a:p>
            </p:txBody>
          </p:sp>
        </p:grpSp>
        <p:cxnSp>
          <p:nvCxnSpPr>
            <p:cNvPr id="43" name="Gerade Verbindung mit Pfeil 42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uppieren 66"/>
          <p:cNvGrpSpPr/>
          <p:nvPr/>
        </p:nvGrpSpPr>
        <p:grpSpPr>
          <a:xfrm>
            <a:off x="10338538" y="1221649"/>
            <a:ext cx="1935685" cy="3759645"/>
            <a:chOff x="1009403" y="2327564"/>
            <a:chExt cx="1935685" cy="2042555"/>
          </a:xfrm>
        </p:grpSpPr>
        <p:grpSp>
          <p:nvGrpSpPr>
            <p:cNvPr id="68" name="Gruppieren 67"/>
            <p:cNvGrpSpPr/>
            <p:nvPr/>
          </p:nvGrpSpPr>
          <p:grpSpPr>
            <a:xfrm>
              <a:off x="1009403" y="2327564"/>
              <a:ext cx="1427644" cy="2042555"/>
              <a:chOff x="1009403" y="2327564"/>
              <a:chExt cx="1427644" cy="2042555"/>
            </a:xfrm>
          </p:grpSpPr>
          <p:sp>
            <p:nvSpPr>
              <p:cNvPr id="70" name="Rechteck 69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1" name="Textfeld 70"/>
              <p:cNvSpPr txBox="1"/>
              <p:nvPr/>
            </p:nvSpPr>
            <p:spPr>
              <a:xfrm>
                <a:off x="1009403" y="2327564"/>
                <a:ext cx="142764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mtClean="0"/>
                  <a:t>CountSeven, </a:t>
                </a:r>
              </a:p>
              <a:p>
                <a:r>
                  <a:rPr lang="de-DE" smtClean="0"/>
                  <a:t>Analogy,</a:t>
                </a:r>
              </a:p>
              <a:p>
                <a:r>
                  <a:rPr lang="de-DE" smtClean="0"/>
                  <a:t>Sequence</a:t>
                </a:r>
              </a:p>
            </p:txBody>
          </p:sp>
        </p:grpSp>
        <p:cxnSp>
          <p:nvCxnSpPr>
            <p:cNvPr id="69" name="Gerade Verbindung mit Pfeil 68"/>
            <p:cNvCxnSpPr/>
            <p:nvPr/>
          </p:nvCxnSpPr>
          <p:spPr>
            <a:xfrm flipV="1">
              <a:off x="2203118" y="3266346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Gerade Verbindung mit Pfeil 87"/>
          <p:cNvCxnSpPr/>
          <p:nvPr/>
        </p:nvCxnSpPr>
        <p:spPr>
          <a:xfrm flipV="1">
            <a:off x="4729293" y="2143760"/>
            <a:ext cx="3015686" cy="39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501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feld 40"/>
          <p:cNvSpPr txBox="1"/>
          <p:nvPr/>
        </p:nvSpPr>
        <p:spPr>
          <a:xfrm>
            <a:off x="1545264" y="243341"/>
            <a:ext cx="9905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 smtClean="0"/>
              <a:t>8 Runden Market Interaction(III) – Transaktion findet statt</a:t>
            </a:r>
            <a:endParaRPr lang="de-DE" sz="3200" dirty="0"/>
          </a:p>
        </p:txBody>
      </p:sp>
      <p:grpSp>
        <p:nvGrpSpPr>
          <p:cNvPr id="45" name="Gruppieren 44"/>
          <p:cNvGrpSpPr/>
          <p:nvPr/>
        </p:nvGrpSpPr>
        <p:grpSpPr>
          <a:xfrm>
            <a:off x="308073" y="1414577"/>
            <a:ext cx="1953253" cy="3774620"/>
            <a:chOff x="1009403" y="2327564"/>
            <a:chExt cx="1953253" cy="2042555"/>
          </a:xfrm>
        </p:grpSpPr>
        <p:grpSp>
          <p:nvGrpSpPr>
            <p:cNvPr id="46" name="Gruppieren 45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48" name="Rechteck 47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1009403" y="2327564"/>
                <a:ext cx="12112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 err="1" smtClean="0"/>
                  <a:t>TaskResult</a:t>
                </a:r>
                <a:endParaRPr lang="de-DE" dirty="0"/>
              </a:p>
            </p:txBody>
          </p:sp>
        </p:grpSp>
        <p:cxnSp>
          <p:nvCxnSpPr>
            <p:cNvPr id="47" name="Gerade Verbindung mit Pfeil 46"/>
            <p:cNvCxnSpPr/>
            <p:nvPr/>
          </p:nvCxnSpPr>
          <p:spPr>
            <a:xfrm flipV="1">
              <a:off x="2220686" y="3209321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uppieren 57"/>
          <p:cNvGrpSpPr/>
          <p:nvPr/>
        </p:nvGrpSpPr>
        <p:grpSpPr>
          <a:xfrm>
            <a:off x="2350016" y="1420711"/>
            <a:ext cx="1963314" cy="3774620"/>
            <a:chOff x="1009403" y="2327564"/>
            <a:chExt cx="1725867" cy="2042555"/>
          </a:xfrm>
        </p:grpSpPr>
        <p:grpSp>
          <p:nvGrpSpPr>
            <p:cNvPr id="60" name="Gruppieren 59"/>
            <p:cNvGrpSpPr/>
            <p:nvPr/>
          </p:nvGrpSpPr>
          <p:grpSpPr>
            <a:xfrm>
              <a:off x="1009403" y="2327564"/>
              <a:ext cx="1211283" cy="2042555"/>
              <a:chOff x="1009403" y="2327564"/>
              <a:chExt cx="1211283" cy="2042555"/>
            </a:xfrm>
          </p:grpSpPr>
          <p:sp>
            <p:nvSpPr>
              <p:cNvPr id="62" name="Rechteck 61"/>
              <p:cNvSpPr/>
              <p:nvPr/>
            </p:nvSpPr>
            <p:spPr>
              <a:xfrm>
                <a:off x="1009403" y="2327564"/>
                <a:ext cx="1211283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73" name="Textfeld 72"/>
              <p:cNvSpPr txBox="1"/>
              <p:nvPr/>
            </p:nvSpPr>
            <p:spPr>
              <a:xfrm>
                <a:off x="1009403" y="2327564"/>
                <a:ext cx="1211283" cy="3497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mtClean="0"/>
                  <a:t>TeamResults</a:t>
                </a:r>
                <a:endParaRPr lang="de-DE"/>
              </a:p>
            </p:txBody>
          </p:sp>
        </p:grpSp>
        <p:cxnSp>
          <p:nvCxnSpPr>
            <p:cNvPr id="61" name="Gerade Verbindung mit Pfeil 60"/>
            <p:cNvCxnSpPr/>
            <p:nvPr/>
          </p:nvCxnSpPr>
          <p:spPr>
            <a:xfrm flipV="1">
              <a:off x="2220686" y="3226428"/>
              <a:ext cx="514584" cy="33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uppieren 74"/>
          <p:cNvGrpSpPr/>
          <p:nvPr/>
        </p:nvGrpSpPr>
        <p:grpSpPr>
          <a:xfrm>
            <a:off x="4313330" y="1414577"/>
            <a:ext cx="2402444" cy="3823173"/>
            <a:chOff x="1009403" y="2327564"/>
            <a:chExt cx="2402444" cy="2042555"/>
          </a:xfrm>
        </p:grpSpPr>
        <p:grpSp>
          <p:nvGrpSpPr>
            <p:cNvPr id="77" name="Gruppieren 76"/>
            <p:cNvGrpSpPr/>
            <p:nvPr/>
          </p:nvGrpSpPr>
          <p:grpSpPr>
            <a:xfrm>
              <a:off x="1009403" y="2327564"/>
              <a:ext cx="1830644" cy="2042555"/>
              <a:chOff x="1009403" y="2327564"/>
              <a:chExt cx="1830644" cy="2042555"/>
            </a:xfrm>
          </p:grpSpPr>
          <p:sp>
            <p:nvSpPr>
              <p:cNvPr id="79" name="Rechteck 78"/>
              <p:cNvSpPr/>
              <p:nvPr/>
            </p:nvSpPr>
            <p:spPr>
              <a:xfrm>
                <a:off x="1009403" y="2327564"/>
                <a:ext cx="1621961" cy="204255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0" name="Textfeld 79"/>
              <p:cNvSpPr txBox="1"/>
              <p:nvPr/>
            </p:nvSpPr>
            <p:spPr>
              <a:xfrm>
                <a:off x="1009403" y="2327564"/>
                <a:ext cx="1830644" cy="345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mtClean="0"/>
                  <a:t>RatingGroupMember</a:t>
                </a:r>
                <a:endParaRPr lang="de-DE"/>
              </a:p>
            </p:txBody>
          </p:sp>
        </p:grpSp>
        <p:cxnSp>
          <p:nvCxnSpPr>
            <p:cNvPr id="78" name="Gerade Verbindung mit Pfeil 77"/>
            <p:cNvCxnSpPr/>
            <p:nvPr/>
          </p:nvCxnSpPr>
          <p:spPr>
            <a:xfrm flipV="1">
              <a:off x="2669877" y="3348842"/>
              <a:ext cx="741970" cy="20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uppieren 87"/>
          <p:cNvGrpSpPr/>
          <p:nvPr/>
        </p:nvGrpSpPr>
        <p:grpSpPr>
          <a:xfrm>
            <a:off x="6753441" y="1414577"/>
            <a:ext cx="1618995" cy="3823173"/>
            <a:chOff x="1009402" y="2327564"/>
            <a:chExt cx="1618995" cy="2042555"/>
          </a:xfrm>
        </p:grpSpPr>
        <p:sp>
          <p:nvSpPr>
            <p:cNvPr id="89" name="Rechteck 88"/>
            <p:cNvSpPr/>
            <p:nvPr/>
          </p:nvSpPr>
          <p:spPr>
            <a:xfrm>
              <a:off x="1009403" y="2327564"/>
              <a:ext cx="1402398" cy="204255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0" name="Textfeld 89"/>
            <p:cNvSpPr txBox="1"/>
            <p:nvPr/>
          </p:nvSpPr>
          <p:spPr>
            <a:xfrm>
              <a:off x="1009402" y="2327564"/>
              <a:ext cx="1618995" cy="197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mtClean="0"/>
                <a:t>RatingResults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7951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Breitbild</PresentationFormat>
  <Paragraphs>99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Behnud Mir Djawadi</dc:creator>
  <cp:lastModifiedBy>Behnud Mir Djawadi</cp:lastModifiedBy>
  <cp:revision>14</cp:revision>
  <dcterms:created xsi:type="dcterms:W3CDTF">2024-01-05T14:01:48Z</dcterms:created>
  <dcterms:modified xsi:type="dcterms:W3CDTF">2024-01-15T09:40:25Z</dcterms:modified>
</cp:coreProperties>
</file>